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6" r:id="rId2"/>
    <p:sldId id="256" r:id="rId3"/>
    <p:sldId id="265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40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1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A8B0FB-DC84-4985-91D7-502BE47F9C99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5F5F-41AB-4CEB-B62A-A251F78E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4pnutYN97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Bell Ringer 8/24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Pick an explorer from last year and describe his travels.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Pineda, </a:t>
            </a:r>
            <a:r>
              <a:rPr lang="en-US" dirty="0" err="1" smtClean="0"/>
              <a:t>cabeza</a:t>
            </a:r>
            <a:r>
              <a:rPr lang="en-US" dirty="0" smtClean="0"/>
              <a:t> de </a:t>
            </a:r>
            <a:r>
              <a:rPr lang="en-US" dirty="0" err="1" smtClean="0"/>
              <a:t>vaca</a:t>
            </a:r>
            <a:r>
              <a:rPr lang="en-US" dirty="0" smtClean="0"/>
              <a:t>, </a:t>
            </a:r>
            <a:r>
              <a:rPr lang="en-US" dirty="0" err="1" smtClean="0"/>
              <a:t>cortez</a:t>
            </a:r>
            <a:r>
              <a:rPr lang="en-US" dirty="0" smtClean="0"/>
              <a:t>, la </a:t>
            </a:r>
            <a:r>
              <a:rPr lang="en-US" dirty="0" err="1" smtClean="0"/>
              <a:t>salle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1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9000"/>
            <a:ext cx="3271838" cy="288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1217"/>
            <a:ext cx="7658100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33800"/>
            <a:ext cx="3505201" cy="18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– (not in your book)</a:t>
            </a:r>
          </a:p>
          <a:p>
            <a:endParaRPr lang="en-US" dirty="0"/>
          </a:p>
          <a:p>
            <a:r>
              <a:rPr lang="en-US" dirty="0" smtClean="0"/>
              <a:t>Social – (not in your book)</a:t>
            </a:r>
          </a:p>
          <a:p>
            <a:endParaRPr lang="en-US" dirty="0"/>
          </a:p>
          <a:p>
            <a:r>
              <a:rPr lang="en-US" dirty="0" smtClean="0"/>
              <a:t>Economic – (not in your book)</a:t>
            </a:r>
          </a:p>
          <a:p>
            <a:endParaRPr lang="en-US" dirty="0"/>
          </a:p>
          <a:p>
            <a:r>
              <a:rPr lang="en-US" dirty="0" smtClean="0"/>
              <a:t>Charter – </a:t>
            </a:r>
          </a:p>
          <a:p>
            <a:endParaRPr lang="en-US" dirty="0"/>
          </a:p>
          <a:p>
            <a:r>
              <a:rPr lang="en-US" dirty="0" smtClean="0"/>
              <a:t>Physical Geography – (not in your 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Colonization Concepts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</a:t>
            </a:r>
            <a:endParaRPr lang="en-US" dirty="0"/>
          </a:p>
        </p:txBody>
      </p:sp>
      <p:pic>
        <p:nvPicPr>
          <p:cNvPr id="4" name="Picture 2" descr="http://www.drodd.com/images13/blank-us-map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7561"/>
            <a:ext cx="7401986" cy="4937125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Extract 4"/>
          <p:cNvSpPr/>
          <p:nvPr/>
        </p:nvSpPr>
        <p:spPr>
          <a:xfrm>
            <a:off x="6203475" y="3693994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>
            <a:off x="6374641" y="3398293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Extract 6"/>
          <p:cNvSpPr/>
          <p:nvPr/>
        </p:nvSpPr>
        <p:spPr>
          <a:xfrm>
            <a:off x="5943600" y="4191000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>
            <a:off x="6591298" y="3083257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>
            <a:off x="3124200" y="4499212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2743200" y="3693994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>
            <a:off x="2593643" y="3083257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>
            <a:off x="2590800" y="2590800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>
            <a:off x="2584545" y="2057400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>
            <a:off x="2590800" y="1524000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>
            <a:off x="2893325" y="4163705"/>
            <a:ext cx="381000" cy="304800"/>
          </a:xfrm>
          <a:prstGeom prst="flowChartExtra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04012" y="2361063"/>
            <a:ext cx="1050878" cy="3070856"/>
          </a:xfrm>
          <a:custGeom>
            <a:avLst/>
            <a:gdLst>
              <a:gd name="connsiteX0" fmla="*/ 0 w 1050878"/>
              <a:gd name="connsiteY0" fmla="*/ 0 h 3070856"/>
              <a:gd name="connsiteX1" fmla="*/ 27295 w 1050878"/>
              <a:gd name="connsiteY1" fmla="*/ 136477 h 3070856"/>
              <a:gd name="connsiteX2" fmla="*/ 40943 w 1050878"/>
              <a:gd name="connsiteY2" fmla="*/ 177421 h 3070856"/>
              <a:gd name="connsiteX3" fmla="*/ 81887 w 1050878"/>
              <a:gd name="connsiteY3" fmla="*/ 204716 h 3070856"/>
              <a:gd name="connsiteX4" fmla="*/ 218364 w 1050878"/>
              <a:gd name="connsiteY4" fmla="*/ 191068 h 3070856"/>
              <a:gd name="connsiteX5" fmla="*/ 341194 w 1050878"/>
              <a:gd name="connsiteY5" fmla="*/ 218364 h 3070856"/>
              <a:gd name="connsiteX6" fmla="*/ 477672 w 1050878"/>
              <a:gd name="connsiteY6" fmla="*/ 313898 h 3070856"/>
              <a:gd name="connsiteX7" fmla="*/ 573206 w 1050878"/>
              <a:gd name="connsiteY7" fmla="*/ 382137 h 3070856"/>
              <a:gd name="connsiteX8" fmla="*/ 600501 w 1050878"/>
              <a:gd name="connsiteY8" fmla="*/ 450376 h 3070856"/>
              <a:gd name="connsiteX9" fmla="*/ 586854 w 1050878"/>
              <a:gd name="connsiteY9" fmla="*/ 504967 h 3070856"/>
              <a:gd name="connsiteX10" fmla="*/ 545910 w 1050878"/>
              <a:gd name="connsiteY10" fmla="*/ 559558 h 3070856"/>
              <a:gd name="connsiteX11" fmla="*/ 518615 w 1050878"/>
              <a:gd name="connsiteY11" fmla="*/ 600501 h 3070856"/>
              <a:gd name="connsiteX12" fmla="*/ 532263 w 1050878"/>
              <a:gd name="connsiteY12" fmla="*/ 900752 h 3070856"/>
              <a:gd name="connsiteX13" fmla="*/ 491319 w 1050878"/>
              <a:gd name="connsiteY13" fmla="*/ 928047 h 3070856"/>
              <a:gd name="connsiteX14" fmla="*/ 477672 w 1050878"/>
              <a:gd name="connsiteY14" fmla="*/ 968991 h 3070856"/>
              <a:gd name="connsiteX15" fmla="*/ 545910 w 1050878"/>
              <a:gd name="connsiteY15" fmla="*/ 1050877 h 3070856"/>
              <a:gd name="connsiteX16" fmla="*/ 600501 w 1050878"/>
              <a:gd name="connsiteY16" fmla="*/ 1132764 h 3070856"/>
              <a:gd name="connsiteX17" fmla="*/ 723331 w 1050878"/>
              <a:gd name="connsiteY17" fmla="*/ 1187355 h 3070856"/>
              <a:gd name="connsiteX18" fmla="*/ 764275 w 1050878"/>
              <a:gd name="connsiteY18" fmla="*/ 1228298 h 3070856"/>
              <a:gd name="connsiteX19" fmla="*/ 750627 w 1050878"/>
              <a:gd name="connsiteY19" fmla="*/ 1378424 h 3070856"/>
              <a:gd name="connsiteX20" fmla="*/ 709684 w 1050878"/>
              <a:gd name="connsiteY20" fmla="*/ 1419367 h 3070856"/>
              <a:gd name="connsiteX21" fmla="*/ 736979 w 1050878"/>
              <a:gd name="connsiteY21" fmla="*/ 1473958 h 3070856"/>
              <a:gd name="connsiteX22" fmla="*/ 750627 w 1050878"/>
              <a:gd name="connsiteY22" fmla="*/ 1514901 h 3070856"/>
              <a:gd name="connsiteX23" fmla="*/ 723331 w 1050878"/>
              <a:gd name="connsiteY23" fmla="*/ 1733265 h 3070856"/>
              <a:gd name="connsiteX24" fmla="*/ 682388 w 1050878"/>
              <a:gd name="connsiteY24" fmla="*/ 1760561 h 3070856"/>
              <a:gd name="connsiteX25" fmla="*/ 627797 w 1050878"/>
              <a:gd name="connsiteY25" fmla="*/ 1842447 h 3070856"/>
              <a:gd name="connsiteX26" fmla="*/ 614149 w 1050878"/>
              <a:gd name="connsiteY26" fmla="*/ 1897038 h 3070856"/>
              <a:gd name="connsiteX27" fmla="*/ 545910 w 1050878"/>
              <a:gd name="connsiteY27" fmla="*/ 1978925 h 3070856"/>
              <a:gd name="connsiteX28" fmla="*/ 532263 w 1050878"/>
              <a:gd name="connsiteY28" fmla="*/ 2019868 h 3070856"/>
              <a:gd name="connsiteX29" fmla="*/ 504967 w 1050878"/>
              <a:gd name="connsiteY29" fmla="*/ 2060812 h 3070856"/>
              <a:gd name="connsiteX30" fmla="*/ 477672 w 1050878"/>
              <a:gd name="connsiteY30" fmla="*/ 2142698 h 3070856"/>
              <a:gd name="connsiteX31" fmla="*/ 464024 w 1050878"/>
              <a:gd name="connsiteY31" fmla="*/ 2183641 h 3070856"/>
              <a:gd name="connsiteX32" fmla="*/ 491319 w 1050878"/>
              <a:gd name="connsiteY32" fmla="*/ 2415653 h 3070856"/>
              <a:gd name="connsiteX33" fmla="*/ 518615 w 1050878"/>
              <a:gd name="connsiteY33" fmla="*/ 2470244 h 3070856"/>
              <a:gd name="connsiteX34" fmla="*/ 559558 w 1050878"/>
              <a:gd name="connsiteY34" fmla="*/ 2483892 h 3070856"/>
              <a:gd name="connsiteX35" fmla="*/ 655092 w 1050878"/>
              <a:gd name="connsiteY35" fmla="*/ 2524836 h 3070856"/>
              <a:gd name="connsiteX36" fmla="*/ 668740 w 1050878"/>
              <a:gd name="connsiteY36" fmla="*/ 2565779 h 3070856"/>
              <a:gd name="connsiteX37" fmla="*/ 736979 w 1050878"/>
              <a:gd name="connsiteY37" fmla="*/ 2661313 h 3070856"/>
              <a:gd name="connsiteX38" fmla="*/ 777922 w 1050878"/>
              <a:gd name="connsiteY38" fmla="*/ 2702256 h 3070856"/>
              <a:gd name="connsiteX39" fmla="*/ 805218 w 1050878"/>
              <a:gd name="connsiteY39" fmla="*/ 2743200 h 3070856"/>
              <a:gd name="connsiteX40" fmla="*/ 791570 w 1050878"/>
              <a:gd name="connsiteY40" fmla="*/ 2838734 h 3070856"/>
              <a:gd name="connsiteX41" fmla="*/ 832513 w 1050878"/>
              <a:gd name="connsiteY41" fmla="*/ 2852382 h 3070856"/>
              <a:gd name="connsiteX42" fmla="*/ 873457 w 1050878"/>
              <a:gd name="connsiteY42" fmla="*/ 2879677 h 3070856"/>
              <a:gd name="connsiteX43" fmla="*/ 955343 w 1050878"/>
              <a:gd name="connsiteY43" fmla="*/ 2906973 h 3070856"/>
              <a:gd name="connsiteX44" fmla="*/ 968991 w 1050878"/>
              <a:gd name="connsiteY44" fmla="*/ 2947916 h 3070856"/>
              <a:gd name="connsiteX45" fmla="*/ 1023582 w 1050878"/>
              <a:gd name="connsiteY45" fmla="*/ 3029803 h 3070856"/>
              <a:gd name="connsiteX46" fmla="*/ 1050878 w 1050878"/>
              <a:gd name="connsiteY46" fmla="*/ 3070746 h 307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50878" h="3070856">
                <a:moveTo>
                  <a:pt x="0" y="0"/>
                </a:moveTo>
                <a:cubicBezTo>
                  <a:pt x="9098" y="45492"/>
                  <a:pt x="16863" y="91272"/>
                  <a:pt x="27295" y="136477"/>
                </a:cubicBezTo>
                <a:cubicBezTo>
                  <a:pt x="30530" y="150495"/>
                  <a:pt x="31956" y="166187"/>
                  <a:pt x="40943" y="177421"/>
                </a:cubicBezTo>
                <a:cubicBezTo>
                  <a:pt x="51190" y="190229"/>
                  <a:pt x="68239" y="195618"/>
                  <a:pt x="81887" y="204716"/>
                </a:cubicBezTo>
                <a:cubicBezTo>
                  <a:pt x="127379" y="200167"/>
                  <a:pt x="172645" y="191068"/>
                  <a:pt x="218364" y="191068"/>
                </a:cubicBezTo>
                <a:cubicBezTo>
                  <a:pt x="235691" y="191068"/>
                  <a:pt x="320139" y="213100"/>
                  <a:pt x="341194" y="218364"/>
                </a:cubicBezTo>
                <a:cubicBezTo>
                  <a:pt x="436344" y="313513"/>
                  <a:pt x="385632" y="290888"/>
                  <a:pt x="477672" y="313898"/>
                </a:cubicBezTo>
                <a:cubicBezTo>
                  <a:pt x="494814" y="325326"/>
                  <a:pt x="564744" y="370854"/>
                  <a:pt x="573206" y="382137"/>
                </a:cubicBezTo>
                <a:cubicBezTo>
                  <a:pt x="587905" y="401736"/>
                  <a:pt x="591403" y="427630"/>
                  <a:pt x="600501" y="450376"/>
                </a:cubicBezTo>
                <a:cubicBezTo>
                  <a:pt x="595952" y="468573"/>
                  <a:pt x="595242" y="488190"/>
                  <a:pt x="586854" y="504967"/>
                </a:cubicBezTo>
                <a:cubicBezTo>
                  <a:pt x="576682" y="525312"/>
                  <a:pt x="559131" y="541049"/>
                  <a:pt x="545910" y="559558"/>
                </a:cubicBezTo>
                <a:cubicBezTo>
                  <a:pt x="536376" y="572905"/>
                  <a:pt x="527713" y="586853"/>
                  <a:pt x="518615" y="600501"/>
                </a:cubicBezTo>
                <a:cubicBezTo>
                  <a:pt x="523164" y="700585"/>
                  <a:pt x="540583" y="800911"/>
                  <a:pt x="532263" y="900752"/>
                </a:cubicBezTo>
                <a:cubicBezTo>
                  <a:pt x="530901" y="917098"/>
                  <a:pt x="501566" y="915239"/>
                  <a:pt x="491319" y="928047"/>
                </a:cubicBezTo>
                <a:cubicBezTo>
                  <a:pt x="482332" y="939281"/>
                  <a:pt x="482221" y="955343"/>
                  <a:pt x="477672" y="968991"/>
                </a:cubicBezTo>
                <a:cubicBezTo>
                  <a:pt x="575206" y="1115294"/>
                  <a:pt x="423316" y="893256"/>
                  <a:pt x="545910" y="1050877"/>
                </a:cubicBezTo>
                <a:cubicBezTo>
                  <a:pt x="566050" y="1076772"/>
                  <a:pt x="569379" y="1122390"/>
                  <a:pt x="600501" y="1132764"/>
                </a:cubicBezTo>
                <a:cubicBezTo>
                  <a:pt x="648062" y="1148618"/>
                  <a:pt x="675953" y="1155770"/>
                  <a:pt x="723331" y="1187355"/>
                </a:cubicBezTo>
                <a:cubicBezTo>
                  <a:pt x="739390" y="1198061"/>
                  <a:pt x="750627" y="1214650"/>
                  <a:pt x="764275" y="1228298"/>
                </a:cubicBezTo>
                <a:cubicBezTo>
                  <a:pt x="759726" y="1278340"/>
                  <a:pt x="764431" y="1330109"/>
                  <a:pt x="750627" y="1378424"/>
                </a:cubicBezTo>
                <a:cubicBezTo>
                  <a:pt x="745325" y="1396982"/>
                  <a:pt x="712414" y="1400260"/>
                  <a:pt x="709684" y="1419367"/>
                </a:cubicBezTo>
                <a:cubicBezTo>
                  <a:pt x="706807" y="1439507"/>
                  <a:pt x="728965" y="1455258"/>
                  <a:pt x="736979" y="1473958"/>
                </a:cubicBezTo>
                <a:cubicBezTo>
                  <a:pt x="742646" y="1487181"/>
                  <a:pt x="746078" y="1501253"/>
                  <a:pt x="750627" y="1514901"/>
                </a:cubicBezTo>
                <a:cubicBezTo>
                  <a:pt x="741528" y="1587689"/>
                  <a:pt x="742964" y="1662587"/>
                  <a:pt x="723331" y="1733265"/>
                </a:cubicBezTo>
                <a:cubicBezTo>
                  <a:pt x="718941" y="1749069"/>
                  <a:pt x="693189" y="1748217"/>
                  <a:pt x="682388" y="1760561"/>
                </a:cubicBezTo>
                <a:cubicBezTo>
                  <a:pt x="660786" y="1785249"/>
                  <a:pt x="627797" y="1842447"/>
                  <a:pt x="627797" y="1842447"/>
                </a:cubicBezTo>
                <a:cubicBezTo>
                  <a:pt x="623248" y="1860644"/>
                  <a:pt x="621538" y="1879798"/>
                  <a:pt x="614149" y="1897038"/>
                </a:cubicBezTo>
                <a:cubicBezTo>
                  <a:pt x="599897" y="1930293"/>
                  <a:pt x="570507" y="1954328"/>
                  <a:pt x="545910" y="1978925"/>
                </a:cubicBezTo>
                <a:cubicBezTo>
                  <a:pt x="541361" y="1992573"/>
                  <a:pt x="538696" y="2007001"/>
                  <a:pt x="532263" y="2019868"/>
                </a:cubicBezTo>
                <a:cubicBezTo>
                  <a:pt x="524927" y="2034539"/>
                  <a:pt x="511629" y="2045823"/>
                  <a:pt x="504967" y="2060812"/>
                </a:cubicBezTo>
                <a:cubicBezTo>
                  <a:pt x="493282" y="2087104"/>
                  <a:pt x="486770" y="2115403"/>
                  <a:pt x="477672" y="2142698"/>
                </a:cubicBezTo>
                <a:lnTo>
                  <a:pt x="464024" y="2183641"/>
                </a:lnTo>
                <a:cubicBezTo>
                  <a:pt x="470113" y="2268882"/>
                  <a:pt x="459415" y="2341210"/>
                  <a:pt x="491319" y="2415653"/>
                </a:cubicBezTo>
                <a:cubicBezTo>
                  <a:pt x="499333" y="2434353"/>
                  <a:pt x="504229" y="2455858"/>
                  <a:pt x="518615" y="2470244"/>
                </a:cubicBezTo>
                <a:cubicBezTo>
                  <a:pt x="528787" y="2480416"/>
                  <a:pt x="546335" y="2478225"/>
                  <a:pt x="559558" y="2483892"/>
                </a:cubicBezTo>
                <a:cubicBezTo>
                  <a:pt x="677609" y="2534487"/>
                  <a:pt x="559074" y="2492829"/>
                  <a:pt x="655092" y="2524836"/>
                </a:cubicBezTo>
                <a:cubicBezTo>
                  <a:pt x="659641" y="2538484"/>
                  <a:pt x="662306" y="2552912"/>
                  <a:pt x="668740" y="2565779"/>
                </a:cubicBezTo>
                <a:cubicBezTo>
                  <a:pt x="677380" y="2583058"/>
                  <a:pt x="729564" y="2652662"/>
                  <a:pt x="736979" y="2661313"/>
                </a:cubicBezTo>
                <a:cubicBezTo>
                  <a:pt x="749540" y="2675967"/>
                  <a:pt x="765566" y="2687429"/>
                  <a:pt x="777922" y="2702256"/>
                </a:cubicBezTo>
                <a:cubicBezTo>
                  <a:pt x="788423" y="2714857"/>
                  <a:pt x="796119" y="2729552"/>
                  <a:pt x="805218" y="2743200"/>
                </a:cubicBezTo>
                <a:cubicBezTo>
                  <a:pt x="772595" y="2786698"/>
                  <a:pt x="738562" y="2796327"/>
                  <a:pt x="791570" y="2838734"/>
                </a:cubicBezTo>
                <a:cubicBezTo>
                  <a:pt x="802803" y="2847721"/>
                  <a:pt x="819646" y="2845948"/>
                  <a:pt x="832513" y="2852382"/>
                </a:cubicBezTo>
                <a:cubicBezTo>
                  <a:pt x="847184" y="2859717"/>
                  <a:pt x="858468" y="2873015"/>
                  <a:pt x="873457" y="2879677"/>
                </a:cubicBezTo>
                <a:cubicBezTo>
                  <a:pt x="899749" y="2891362"/>
                  <a:pt x="955343" y="2906973"/>
                  <a:pt x="955343" y="2906973"/>
                </a:cubicBezTo>
                <a:cubicBezTo>
                  <a:pt x="959892" y="2920621"/>
                  <a:pt x="962005" y="2935340"/>
                  <a:pt x="968991" y="2947916"/>
                </a:cubicBezTo>
                <a:cubicBezTo>
                  <a:pt x="984923" y="2976593"/>
                  <a:pt x="1013208" y="2998681"/>
                  <a:pt x="1023582" y="3029803"/>
                </a:cubicBezTo>
                <a:cubicBezTo>
                  <a:pt x="1038669" y="3075062"/>
                  <a:pt x="1022844" y="3070746"/>
                  <a:pt x="1050878" y="307074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09230" y="2879678"/>
            <a:ext cx="982639" cy="806446"/>
          </a:xfrm>
          <a:custGeom>
            <a:avLst/>
            <a:gdLst>
              <a:gd name="connsiteX0" fmla="*/ 0 w 982639"/>
              <a:gd name="connsiteY0" fmla="*/ 777922 h 806446"/>
              <a:gd name="connsiteX1" fmla="*/ 68239 w 982639"/>
              <a:gd name="connsiteY1" fmla="*/ 805218 h 806446"/>
              <a:gd name="connsiteX2" fmla="*/ 150125 w 982639"/>
              <a:gd name="connsiteY2" fmla="*/ 750626 h 806446"/>
              <a:gd name="connsiteX3" fmla="*/ 191069 w 982639"/>
              <a:gd name="connsiteY3" fmla="*/ 723331 h 806446"/>
              <a:gd name="connsiteX4" fmla="*/ 286603 w 982639"/>
              <a:gd name="connsiteY4" fmla="*/ 627797 h 806446"/>
              <a:gd name="connsiteX5" fmla="*/ 382137 w 982639"/>
              <a:gd name="connsiteY5" fmla="*/ 586853 h 806446"/>
              <a:gd name="connsiteX6" fmla="*/ 532263 w 982639"/>
              <a:gd name="connsiteY6" fmla="*/ 559558 h 806446"/>
              <a:gd name="connsiteX7" fmla="*/ 586854 w 982639"/>
              <a:gd name="connsiteY7" fmla="*/ 545910 h 806446"/>
              <a:gd name="connsiteX8" fmla="*/ 627797 w 982639"/>
              <a:gd name="connsiteY8" fmla="*/ 504967 h 806446"/>
              <a:gd name="connsiteX9" fmla="*/ 655092 w 982639"/>
              <a:gd name="connsiteY9" fmla="*/ 464023 h 806446"/>
              <a:gd name="connsiteX10" fmla="*/ 736979 w 982639"/>
              <a:gd name="connsiteY10" fmla="*/ 436728 h 806446"/>
              <a:gd name="connsiteX11" fmla="*/ 832513 w 982639"/>
              <a:gd name="connsiteY11" fmla="*/ 395785 h 806446"/>
              <a:gd name="connsiteX12" fmla="*/ 859809 w 982639"/>
              <a:gd name="connsiteY12" fmla="*/ 354841 h 806446"/>
              <a:gd name="connsiteX13" fmla="*/ 900752 w 982639"/>
              <a:gd name="connsiteY13" fmla="*/ 272955 h 806446"/>
              <a:gd name="connsiteX14" fmla="*/ 941695 w 982639"/>
              <a:gd name="connsiteY14" fmla="*/ 245659 h 806446"/>
              <a:gd name="connsiteX15" fmla="*/ 955343 w 982639"/>
              <a:gd name="connsiteY15" fmla="*/ 150125 h 806446"/>
              <a:gd name="connsiteX16" fmla="*/ 982639 w 982639"/>
              <a:gd name="connsiteY16" fmla="*/ 0 h 80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2639" h="806446">
                <a:moveTo>
                  <a:pt x="0" y="777922"/>
                </a:moveTo>
                <a:cubicBezTo>
                  <a:pt x="22746" y="787021"/>
                  <a:pt x="43890" y="802513"/>
                  <a:pt x="68239" y="805218"/>
                </a:cubicBezTo>
                <a:cubicBezTo>
                  <a:pt x="135231" y="812662"/>
                  <a:pt x="115497" y="785254"/>
                  <a:pt x="150125" y="750626"/>
                </a:cubicBezTo>
                <a:cubicBezTo>
                  <a:pt x="161723" y="739028"/>
                  <a:pt x="177421" y="732429"/>
                  <a:pt x="191069" y="723331"/>
                </a:cubicBezTo>
                <a:cubicBezTo>
                  <a:pt x="212346" y="659497"/>
                  <a:pt x="199003" y="671598"/>
                  <a:pt x="286603" y="627797"/>
                </a:cubicBezTo>
                <a:cubicBezTo>
                  <a:pt x="335124" y="603536"/>
                  <a:pt x="335283" y="600240"/>
                  <a:pt x="382137" y="586853"/>
                </a:cubicBezTo>
                <a:cubicBezTo>
                  <a:pt x="463385" y="563640"/>
                  <a:pt x="425965" y="578885"/>
                  <a:pt x="532263" y="559558"/>
                </a:cubicBezTo>
                <a:cubicBezTo>
                  <a:pt x="550717" y="556203"/>
                  <a:pt x="568657" y="550459"/>
                  <a:pt x="586854" y="545910"/>
                </a:cubicBezTo>
                <a:cubicBezTo>
                  <a:pt x="600502" y="532262"/>
                  <a:pt x="615441" y="519794"/>
                  <a:pt x="627797" y="504967"/>
                </a:cubicBezTo>
                <a:cubicBezTo>
                  <a:pt x="638298" y="492366"/>
                  <a:pt x="641183" y="472716"/>
                  <a:pt x="655092" y="464023"/>
                </a:cubicBezTo>
                <a:cubicBezTo>
                  <a:pt x="679491" y="448774"/>
                  <a:pt x="709683" y="445826"/>
                  <a:pt x="736979" y="436728"/>
                </a:cubicBezTo>
                <a:cubicBezTo>
                  <a:pt x="797219" y="416648"/>
                  <a:pt x="765060" y="429511"/>
                  <a:pt x="832513" y="395785"/>
                </a:cubicBezTo>
                <a:cubicBezTo>
                  <a:pt x="841612" y="382137"/>
                  <a:pt x="852473" y="369512"/>
                  <a:pt x="859809" y="354841"/>
                </a:cubicBezTo>
                <a:cubicBezTo>
                  <a:pt x="882009" y="310442"/>
                  <a:pt x="861641" y="312067"/>
                  <a:pt x="900752" y="272955"/>
                </a:cubicBezTo>
                <a:cubicBezTo>
                  <a:pt x="912350" y="261357"/>
                  <a:pt x="928047" y="254758"/>
                  <a:pt x="941695" y="245659"/>
                </a:cubicBezTo>
                <a:cubicBezTo>
                  <a:pt x="946244" y="213814"/>
                  <a:pt x="951584" y="182073"/>
                  <a:pt x="955343" y="150125"/>
                </a:cubicBezTo>
                <a:cubicBezTo>
                  <a:pt x="972489" y="4388"/>
                  <a:pt x="936259" y="46377"/>
                  <a:pt x="982639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57200" y="1524000"/>
            <a:ext cx="228600" cy="1758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464247" flipH="1">
            <a:off x="8305800" y="1905000"/>
            <a:ext cx="457200" cy="1645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act of establishing </a:t>
            </a:r>
            <a:r>
              <a:rPr lang="en-US" dirty="0" smtClean="0"/>
              <a:t>a </a:t>
            </a:r>
            <a:r>
              <a:rPr lang="en-US" u="sng" dirty="0"/>
              <a:t>settlement</a:t>
            </a:r>
            <a:r>
              <a:rPr lang="en-US" dirty="0"/>
              <a:t> under control/governance </a:t>
            </a:r>
            <a:r>
              <a:rPr lang="en-US" dirty="0" smtClean="0"/>
              <a:t>of </a:t>
            </a:r>
            <a:r>
              <a:rPr lang="en-US" dirty="0"/>
              <a:t>another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Mission – Presidio System</a:t>
            </a:r>
          </a:p>
          <a:p>
            <a:pPr lvl="1"/>
            <a:endParaRPr lang="en-US" dirty="0"/>
          </a:p>
          <a:p>
            <a:r>
              <a:rPr lang="en-US" dirty="0" smtClean="0"/>
              <a:t>Synonym:</a:t>
            </a:r>
          </a:p>
          <a:p>
            <a:pPr lvl="1"/>
            <a:r>
              <a:rPr lang="en-US" dirty="0" smtClean="0"/>
              <a:t>Settlement</a:t>
            </a:r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3581400"/>
            <a:ext cx="4254499" cy="243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114800" cy="3110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9733"/>
            <a:ext cx="3518339" cy="2568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3200400"/>
            <a:ext cx="4154781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Push-Pull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push factor involves a force which acts to drive people away from a place and the pull factor is what draws them to a new location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Galveston Hurricane</a:t>
            </a:r>
          </a:p>
          <a:p>
            <a:pPr lvl="1"/>
            <a:endParaRPr lang="en-US" dirty="0"/>
          </a:p>
          <a:p>
            <a:r>
              <a:rPr lang="en-US" dirty="0" smtClean="0"/>
              <a:t>Synonyms:</a:t>
            </a:r>
          </a:p>
          <a:p>
            <a:pPr lvl="1"/>
            <a:r>
              <a:rPr lang="en-US" dirty="0" smtClean="0"/>
              <a:t>Immigration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5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6" y="4495800"/>
            <a:ext cx="5511429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308476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98600"/>
            <a:ext cx="4876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economic </a:t>
            </a:r>
            <a:r>
              <a:rPr lang="en-US" u="sng" dirty="0" smtClean="0"/>
              <a:t>system </a:t>
            </a:r>
            <a:r>
              <a:rPr lang="en-US" dirty="0" smtClean="0"/>
              <a:t>in </a:t>
            </a:r>
            <a:r>
              <a:rPr lang="en-US" dirty="0"/>
              <a:t>which a country accumulates wealth by exporting more than it imports (favorable balance of trade</a:t>
            </a:r>
            <a:r>
              <a:rPr lang="en-US" dirty="0" smtClean="0"/>
              <a:t>)  </a:t>
            </a:r>
            <a:r>
              <a:rPr lang="en-US" dirty="0" smtClean="0">
                <a:hlinkClick r:id="rId2"/>
              </a:rPr>
              <a:t>vid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 North’s exportation of manufactured goods to South</a:t>
            </a:r>
          </a:p>
          <a:p>
            <a:pPr lvl="1"/>
            <a:endParaRPr lang="en-US" dirty="0"/>
          </a:p>
          <a:p>
            <a:r>
              <a:rPr lang="en-US" dirty="0" smtClean="0"/>
              <a:t>Synonyms :</a:t>
            </a:r>
          </a:p>
          <a:p>
            <a:pPr lvl="1"/>
            <a:r>
              <a:rPr lang="en-US" dirty="0" smtClean="0"/>
              <a:t>Commercialism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152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Bell Ringer 8/24  Pick an explorer from last year and describe his travels.</vt:lpstr>
      <vt:lpstr>Colonization Concepts</vt:lpstr>
      <vt:lpstr>What is…</vt:lpstr>
      <vt:lpstr>Consequences</vt:lpstr>
      <vt:lpstr> Colonization</vt:lpstr>
      <vt:lpstr>PowerPoint Presentation</vt:lpstr>
      <vt:lpstr>Push-Pull</vt:lpstr>
      <vt:lpstr>PowerPoint Presentation</vt:lpstr>
      <vt:lpstr>Mercantilism</vt:lpstr>
      <vt:lpstr>PowerPoint Presentation</vt:lpstr>
      <vt:lpstr>Define on your own</vt:lpstr>
    </vt:vector>
  </TitlesOfParts>
  <Company>AISD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Colonization Concepts</dc:title>
  <dc:creator>AISD Employee</dc:creator>
  <cp:lastModifiedBy>JON HOFFNER</cp:lastModifiedBy>
  <cp:revision>19</cp:revision>
  <dcterms:created xsi:type="dcterms:W3CDTF">2016-08-19T18:15:35Z</dcterms:created>
  <dcterms:modified xsi:type="dcterms:W3CDTF">2016-08-24T14:37:08Z</dcterms:modified>
</cp:coreProperties>
</file>